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17"/>
  </p:notesMasterIdLst>
  <p:handoutMasterIdLst>
    <p:handoutMasterId r:id="rId18"/>
  </p:handoutMasterIdLst>
  <p:sldIdLst>
    <p:sldId id="257" r:id="rId3"/>
    <p:sldId id="258" r:id="rId4"/>
    <p:sldId id="259" r:id="rId5"/>
    <p:sldId id="299" r:id="rId6"/>
    <p:sldId id="289" r:id="rId7"/>
    <p:sldId id="286" r:id="rId8"/>
    <p:sldId id="302" r:id="rId9"/>
    <p:sldId id="303" r:id="rId10"/>
    <p:sldId id="304" r:id="rId11"/>
    <p:sldId id="291" r:id="rId12"/>
    <p:sldId id="306" r:id="rId13"/>
    <p:sldId id="305" r:id="rId14"/>
    <p:sldId id="292" r:id="rId15"/>
    <p:sldId id="282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A313F"/>
    <a:srgbClr val="A27459"/>
    <a:srgbClr val="D4B07B"/>
    <a:srgbClr val="AC8977"/>
    <a:srgbClr val="CBC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9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48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25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2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004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Yummly</a:t>
            </a:r>
            <a:r>
              <a:rPr lang="en-US" altLang="zh-CN" dirty="0"/>
              <a:t>, </a:t>
            </a:r>
            <a:r>
              <a:rPr lang="en-US" altLang="zh-CN" dirty="0" err="1"/>
              <a:t>allrecipes</a:t>
            </a:r>
            <a:r>
              <a:rPr lang="en-US" altLang="zh-CN" dirty="0"/>
              <a:t>, Damn </a:t>
            </a:r>
            <a:r>
              <a:rPr lang="en-US" altLang="zh-CN" dirty="0" err="1"/>
              <a:t>Delicous</a:t>
            </a:r>
            <a:r>
              <a:rPr lang="ko-KR" altLang="en-US" dirty="0"/>
              <a:t>에서 요리에 대한 정보를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079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Yummly</a:t>
            </a:r>
            <a:r>
              <a:rPr lang="en-US" altLang="zh-CN" dirty="0"/>
              <a:t>, </a:t>
            </a:r>
            <a:r>
              <a:rPr lang="en-US" altLang="zh-CN" dirty="0" err="1"/>
              <a:t>allrecipes</a:t>
            </a:r>
            <a:r>
              <a:rPr lang="en-US" altLang="zh-CN" dirty="0"/>
              <a:t>, Damn </a:t>
            </a:r>
            <a:r>
              <a:rPr lang="en-US" altLang="zh-CN" dirty="0" err="1"/>
              <a:t>Delicous</a:t>
            </a:r>
            <a:r>
              <a:rPr lang="ko-KR" altLang="en-US" dirty="0"/>
              <a:t>에서 요리에 대한 정보를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301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510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29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1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404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13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030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Yummly</a:t>
            </a:r>
            <a:r>
              <a:rPr lang="en-US" altLang="zh-CN" dirty="0"/>
              <a:t>, </a:t>
            </a:r>
            <a:r>
              <a:rPr lang="en-US" altLang="zh-CN" dirty="0" err="1"/>
              <a:t>allrecipes</a:t>
            </a:r>
            <a:r>
              <a:rPr lang="en-US" altLang="zh-CN" dirty="0"/>
              <a:t>, Damn </a:t>
            </a:r>
            <a:r>
              <a:rPr lang="en-US" altLang="zh-CN" dirty="0" err="1"/>
              <a:t>Delicous</a:t>
            </a:r>
            <a:r>
              <a:rPr lang="ko-KR" altLang="en-US" dirty="0"/>
              <a:t>에서 요리에 대한 정보를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165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Yummly</a:t>
            </a:r>
            <a:r>
              <a:rPr lang="en-US" altLang="zh-CN" dirty="0"/>
              <a:t>, </a:t>
            </a:r>
            <a:r>
              <a:rPr lang="en-US" altLang="zh-CN" dirty="0" err="1"/>
              <a:t>allrecipes</a:t>
            </a:r>
            <a:r>
              <a:rPr lang="en-US" altLang="zh-CN" dirty="0"/>
              <a:t>, Damn </a:t>
            </a:r>
            <a:r>
              <a:rPr lang="en-US" altLang="zh-CN" dirty="0" err="1"/>
              <a:t>Delicous</a:t>
            </a:r>
            <a:r>
              <a:rPr lang="ko-KR" altLang="en-US" dirty="0"/>
              <a:t>에서 요리에 대한 정보를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42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Yummly</a:t>
            </a:r>
            <a:r>
              <a:rPr lang="en-US" altLang="zh-CN" dirty="0"/>
              <a:t>, </a:t>
            </a:r>
            <a:r>
              <a:rPr lang="en-US" altLang="zh-CN" dirty="0" err="1"/>
              <a:t>allrecipes</a:t>
            </a:r>
            <a:r>
              <a:rPr lang="en-US" altLang="zh-CN" dirty="0"/>
              <a:t>, Damn </a:t>
            </a:r>
            <a:r>
              <a:rPr lang="en-US" altLang="zh-CN" dirty="0" err="1"/>
              <a:t>Delicous</a:t>
            </a:r>
            <a:r>
              <a:rPr lang="ko-KR" altLang="en-US" dirty="0"/>
              <a:t>에서 요리에 대한 정보를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68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 userDrawn="1"/>
        </p:nvSpPr>
        <p:spPr>
          <a:xfrm>
            <a:off x="1209303" y="356659"/>
            <a:ext cx="7863029" cy="4406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935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pPr defTabSz="685165"/>
            <a:r>
              <a:rPr lang="zh-CN" altLang="en-US" dirty="0"/>
              <a:t>请输入您的标题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1270838" y="872083"/>
            <a:ext cx="10479237" cy="1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527435" y="331259"/>
            <a:ext cx="528000" cy="528000"/>
            <a:chOff x="406574" y="236732"/>
            <a:chExt cx="612048" cy="593261"/>
          </a:xfrm>
        </p:grpSpPr>
        <p:sp>
          <p:nvSpPr>
            <p:cNvPr id="5" name="矩形 4"/>
            <p:cNvSpPr/>
            <p:nvPr userDrawn="1"/>
          </p:nvSpPr>
          <p:spPr>
            <a:xfrm>
              <a:off x="406574" y="236732"/>
              <a:ext cx="504000" cy="504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694606" y="512239"/>
              <a:ext cx="324016" cy="3177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9402668" y="235249"/>
            <a:ext cx="2776984" cy="666786"/>
            <a:chOff x="2906158" y="354532"/>
            <a:chExt cx="2295774" cy="738481"/>
          </a:xfrm>
        </p:grpSpPr>
        <p:sp>
          <p:nvSpPr>
            <p:cNvPr id="8" name="TextBox 18"/>
            <p:cNvSpPr txBox="1"/>
            <p:nvPr/>
          </p:nvSpPr>
          <p:spPr>
            <a:xfrm>
              <a:off x="3741008" y="479884"/>
              <a:ext cx="1325774" cy="3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您的公司名称</a:t>
              </a:r>
            </a:p>
          </p:txBody>
        </p:sp>
        <p:sp>
          <p:nvSpPr>
            <p:cNvPr id="9" name="TextBox 19"/>
            <p:cNvSpPr txBox="1"/>
            <p:nvPr/>
          </p:nvSpPr>
          <p:spPr>
            <a:xfrm>
              <a:off x="3743580" y="734076"/>
              <a:ext cx="1458352" cy="25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CONPANY NAME</a:t>
              </a:r>
              <a:endParaRPr lang="zh-CN" altLang="en-US" sz="865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2906158" y="354532"/>
              <a:ext cx="1063242" cy="7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735" spc="-200" dirty="0">
                  <a:solidFill>
                    <a:schemeClr val="accent1"/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LOGO</a:t>
              </a:r>
              <a:endParaRPr lang="zh-CN" altLang="en-US" sz="3735" spc="-2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446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target location</a:t>
            </a:r>
            <a:endParaRPr lang="zh-CN" altLang="en-US" sz="14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目标定位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1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almon-buck.herokuapp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945"/>
            <a:ext cx="12190730" cy="74807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7303" y="-70945"/>
            <a:ext cx="12205335" cy="766445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8870" y="2196465"/>
            <a:ext cx="11461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Recipe Search Application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3475" y="3944233"/>
            <a:ext cx="9383395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TEAM </a:t>
            </a:r>
            <a:r>
              <a:rPr lang="ko-KR" altLang="en-US" b="1" dirty="0" err="1">
                <a:solidFill>
                  <a:schemeClr val="bg1"/>
                </a:solidFill>
              </a:rPr>
              <a:t>자연어버억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MEMBERS: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</a:rPr>
              <a:t>20163704 </a:t>
            </a:r>
            <a:r>
              <a:rPr lang="ko-KR" altLang="en-US" b="0" i="0" dirty="0">
                <a:solidFill>
                  <a:schemeClr val="bg1"/>
                </a:solidFill>
                <a:effectLst/>
              </a:rPr>
              <a:t>박주현</a:t>
            </a:r>
            <a:endParaRPr lang="en-US" altLang="ko-KR" b="0" i="0" dirty="0">
              <a:solidFill>
                <a:schemeClr val="bg1"/>
              </a:solidFill>
              <a:effectLst/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20164245 </a:t>
            </a:r>
            <a:r>
              <a:rPr lang="ko-KR" altLang="en-US" dirty="0">
                <a:solidFill>
                  <a:schemeClr val="bg1"/>
                </a:solidFill>
              </a:rPr>
              <a:t>홍진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20140490 </a:t>
            </a:r>
            <a:r>
              <a:rPr lang="ko-KR" altLang="en-US" dirty="0">
                <a:solidFill>
                  <a:schemeClr val="bg1"/>
                </a:solidFill>
              </a:rPr>
              <a:t>이동규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20176058 </a:t>
            </a:r>
            <a:r>
              <a:rPr lang="ko-KR" altLang="en-US" dirty="0" err="1">
                <a:solidFill>
                  <a:schemeClr val="bg1"/>
                </a:solidFill>
              </a:rPr>
              <a:t>박시현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20142748 </a:t>
            </a:r>
            <a:r>
              <a:rPr lang="ko-KR" altLang="en-US" dirty="0">
                <a:solidFill>
                  <a:schemeClr val="bg1"/>
                </a:solidFill>
              </a:rPr>
              <a:t>이강희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20140313 </a:t>
            </a:r>
            <a:r>
              <a:rPr lang="ko-KR" altLang="en-US" dirty="0" err="1">
                <a:solidFill>
                  <a:schemeClr val="bg1"/>
                </a:solidFill>
              </a:rPr>
              <a:t>양인수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endParaRPr lang="en-US" altLang="zh-CN" b="0" i="0" dirty="0">
              <a:solidFill>
                <a:schemeClr val="bg1"/>
              </a:solidFill>
              <a:effectLst/>
            </a:endParaRPr>
          </a:p>
          <a:p>
            <a:endParaRPr lang="en-US" altLang="zh-CN" b="0" i="0" dirty="0">
              <a:solidFill>
                <a:schemeClr val="bg1"/>
              </a:solidFill>
              <a:effectLst/>
            </a:endParaRPr>
          </a:p>
          <a:p>
            <a:endParaRPr lang="en-US" altLang="zh-CN" sz="12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zh-CN" altLang="en-US" sz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7151" y="3862728"/>
            <a:ext cx="38651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Presenter: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20140313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양인수</a:t>
            </a:r>
            <a:r>
              <a:rPr lang="zh-CN" altLang="en-US" sz="2400" b="1" dirty="0">
                <a:solidFill>
                  <a:schemeClr val="bg1"/>
                </a:solidFill>
              </a:rPr>
              <a:t>         </a:t>
            </a:r>
          </a:p>
        </p:txBody>
      </p:sp>
      <p:sp>
        <p:nvSpPr>
          <p:cNvPr id="7" name="文本框 12">
            <a:extLst>
              <a:ext uri="{FF2B5EF4-FFF2-40B4-BE49-F238E27FC236}">
                <a16:creationId xmlns:a16="http://schemas.microsoft.com/office/drawing/2014/main" id="{96D53565-BD5F-4C6B-BE60-C86717750D4F}"/>
              </a:ext>
            </a:extLst>
          </p:cNvPr>
          <p:cNvSpPr txBox="1"/>
          <p:nvPr/>
        </p:nvSpPr>
        <p:spPr>
          <a:xfrm>
            <a:off x="743475" y="1772136"/>
            <a:ext cx="1146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Natural Language Processing Project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Evaluation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FB39-00BF-43EF-8796-17E70B7F1290}"/>
              </a:ext>
            </a:extLst>
          </p:cNvPr>
          <p:cNvSpPr txBox="1"/>
          <p:nvPr/>
        </p:nvSpPr>
        <p:spPr>
          <a:xfrm>
            <a:off x="5277362" y="3551232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sz="1325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Model Improvement</a:t>
            </a: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309FA09A-E418-4210-B378-36D5532BC9C3}"/>
              </a:ext>
            </a:extLst>
          </p:cNvPr>
          <p:cNvSpPr txBox="1"/>
          <p:nvPr/>
        </p:nvSpPr>
        <p:spPr>
          <a:xfrm>
            <a:off x="5277362" y="3870669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sz="1325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Evaluation</a:t>
            </a: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2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Model Improvement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千图PPT彼岸天：ID 8661124库_组合 1">
            <a:extLst>
              <a:ext uri="{FF2B5EF4-FFF2-40B4-BE49-F238E27FC236}">
                <a16:creationId xmlns:a16="http://schemas.microsoft.com/office/drawing/2014/main" id="{AA53A917-BEA2-4C2E-922D-DB461459AA5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37760" y="1894392"/>
            <a:ext cx="2506854" cy="1161174"/>
            <a:chOff x="772446" y="2367921"/>
            <a:chExt cx="2506854" cy="1161174"/>
          </a:xfrm>
        </p:grpSpPr>
        <p:sp>
          <p:nvSpPr>
            <p:cNvPr id="11" name="Freeform: Shape 5">
              <a:extLst>
                <a:ext uri="{FF2B5EF4-FFF2-40B4-BE49-F238E27FC236}">
                  <a16:creationId xmlns:a16="http://schemas.microsoft.com/office/drawing/2014/main" id="{7F8F2406-BC39-4441-8D3F-FA5E164FCE61}"/>
                </a:ext>
              </a:extLst>
            </p:cNvPr>
            <p:cNvSpPr/>
            <p:nvPr/>
          </p:nvSpPr>
          <p:spPr>
            <a:xfrm>
              <a:off x="772446" y="2367921"/>
              <a:ext cx="2506854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D4B0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Title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ECC0AFAD-FFD1-4D99-860B-614CA66F0527}"/>
                </a:ext>
              </a:extLst>
            </p:cNvPr>
            <p:cNvSpPr/>
            <p:nvPr/>
          </p:nvSpPr>
          <p:spPr>
            <a:xfrm>
              <a:off x="778770" y="2582953"/>
              <a:ext cx="682491" cy="684894"/>
            </a:xfrm>
            <a:prstGeom prst="ellipse">
              <a:avLst/>
            </a:prstGeom>
            <a:solidFill>
              <a:srgbClr val="D4B07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16" name="千图PPT彼岸天：ID 8661124库_组合 4">
            <a:extLst>
              <a:ext uri="{FF2B5EF4-FFF2-40B4-BE49-F238E27FC236}">
                <a16:creationId xmlns:a16="http://schemas.microsoft.com/office/drawing/2014/main" id="{00E190E5-71EB-4AAF-A77F-0564CDB90AB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27399" y="1894392"/>
            <a:ext cx="2529966" cy="1161174"/>
            <a:chOff x="3462085" y="2367921"/>
            <a:chExt cx="2529966" cy="1161174"/>
          </a:xfrm>
        </p:grpSpPr>
        <p:sp>
          <p:nvSpPr>
            <p:cNvPr id="17" name="Freeform: Shape 7">
              <a:extLst>
                <a:ext uri="{FF2B5EF4-FFF2-40B4-BE49-F238E27FC236}">
                  <a16:creationId xmlns:a16="http://schemas.microsoft.com/office/drawing/2014/main" id="{72916639-18D2-42D8-9E20-13CCB56363B2}"/>
                </a:ext>
              </a:extLst>
            </p:cNvPr>
            <p:cNvSpPr/>
            <p:nvPr/>
          </p:nvSpPr>
          <p:spPr>
            <a:xfrm>
              <a:off x="3487202" y="2367921"/>
              <a:ext cx="2504849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8452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Desc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18" name="Oval 8">
              <a:extLst>
                <a:ext uri="{FF2B5EF4-FFF2-40B4-BE49-F238E27FC236}">
                  <a16:creationId xmlns:a16="http://schemas.microsoft.com/office/drawing/2014/main" id="{3ED5747F-FC1A-4C10-BB1B-7B592DABD535}"/>
                </a:ext>
              </a:extLst>
            </p:cNvPr>
            <p:cNvSpPr/>
            <p:nvPr/>
          </p:nvSpPr>
          <p:spPr>
            <a:xfrm>
              <a:off x="3462085" y="2582953"/>
              <a:ext cx="682491" cy="684894"/>
            </a:xfrm>
            <a:prstGeom prst="ellipse">
              <a:avLst/>
            </a:prstGeom>
            <a:solidFill>
              <a:srgbClr val="84523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9" name="千图PPT彼岸天：ID 8661124库_组合 14">
            <a:extLst>
              <a:ext uri="{FF2B5EF4-FFF2-40B4-BE49-F238E27FC236}">
                <a16:creationId xmlns:a16="http://schemas.microsoft.com/office/drawing/2014/main" id="{4367CB48-A4F8-43A1-9605-E52D3F6BF7E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240150" y="1894392"/>
            <a:ext cx="2529965" cy="1161174"/>
            <a:chOff x="6174836" y="2367921"/>
            <a:chExt cx="2529965" cy="1161174"/>
          </a:xfrm>
        </p:grpSpPr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51511418-2202-4304-8FCA-F7200BFCA77D}"/>
                </a:ext>
              </a:extLst>
            </p:cNvPr>
            <p:cNvSpPr/>
            <p:nvPr/>
          </p:nvSpPr>
          <p:spPr>
            <a:xfrm>
              <a:off x="6199953" y="2367921"/>
              <a:ext cx="2504848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D4B0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 err="1">
                  <a:solidFill>
                    <a:srgbClr val="FFFFFF"/>
                  </a:solidFill>
                </a:rPr>
                <a:t>Ingred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21" name="Oval 10">
              <a:extLst>
                <a:ext uri="{FF2B5EF4-FFF2-40B4-BE49-F238E27FC236}">
                  <a16:creationId xmlns:a16="http://schemas.microsoft.com/office/drawing/2014/main" id="{D12413EF-E18F-4963-9A04-AD8B0086F1B6}"/>
                </a:ext>
              </a:extLst>
            </p:cNvPr>
            <p:cNvSpPr/>
            <p:nvPr/>
          </p:nvSpPr>
          <p:spPr>
            <a:xfrm>
              <a:off x="6174836" y="2582953"/>
              <a:ext cx="682491" cy="684894"/>
            </a:xfrm>
            <a:prstGeom prst="ellipse">
              <a:avLst/>
            </a:prstGeom>
            <a:solidFill>
              <a:srgbClr val="D4B07B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2" name="千图PPT彼岸天：ID 8661124库_组合 18">
            <a:extLst>
              <a:ext uri="{FF2B5EF4-FFF2-40B4-BE49-F238E27FC236}">
                <a16:creationId xmlns:a16="http://schemas.microsoft.com/office/drawing/2014/main" id="{FE3D05AB-33AE-465C-BB23-F9955D20C06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978015" y="1894392"/>
            <a:ext cx="2506854" cy="1161174"/>
            <a:chOff x="8912701" y="2367921"/>
            <a:chExt cx="2506854" cy="1161174"/>
          </a:xfrm>
        </p:grpSpPr>
        <p:sp>
          <p:nvSpPr>
            <p:cNvPr id="23" name="Freeform: Shape 11">
              <a:extLst>
                <a:ext uri="{FF2B5EF4-FFF2-40B4-BE49-F238E27FC236}">
                  <a16:creationId xmlns:a16="http://schemas.microsoft.com/office/drawing/2014/main" id="{CA260A85-A503-4E50-851F-F7788CE908EE}"/>
                </a:ext>
              </a:extLst>
            </p:cNvPr>
            <p:cNvSpPr/>
            <p:nvPr/>
          </p:nvSpPr>
          <p:spPr>
            <a:xfrm>
              <a:off x="8912701" y="2367921"/>
              <a:ext cx="2506854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rgbClr val="8452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FFFFF"/>
                  </a:solidFill>
                </a:rPr>
                <a:t>Recipe</a:t>
              </a:r>
              <a:endParaRPr lang="zh-CN" altLang="en-US" sz="3600" b="1" dirty="0">
                <a:solidFill>
                  <a:srgbClr val="FFFFFF"/>
                </a:solidFill>
              </a:endParaRPr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C7CED38-96E1-4EBB-A988-5330116A1F6F}"/>
                </a:ext>
              </a:extLst>
            </p:cNvPr>
            <p:cNvSpPr/>
            <p:nvPr/>
          </p:nvSpPr>
          <p:spPr>
            <a:xfrm>
              <a:off x="8912701" y="2606061"/>
              <a:ext cx="684894" cy="684894"/>
            </a:xfrm>
            <a:prstGeom prst="ellipse">
              <a:avLst/>
            </a:prstGeom>
            <a:solidFill>
              <a:srgbClr val="845237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AFC94C-4828-469E-BC0B-85E8A25AEC66}"/>
              </a:ext>
            </a:extLst>
          </p:cNvPr>
          <p:cNvSpPr/>
          <p:nvPr/>
        </p:nvSpPr>
        <p:spPr>
          <a:xfrm>
            <a:off x="4609529" y="4883348"/>
            <a:ext cx="3042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Zaru</a:t>
            </a:r>
            <a:r>
              <a:rPr lang="en-US" altLang="ko-K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Soba</a:t>
            </a:r>
            <a:endParaRPr lang="ko-KR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4AAC20-7734-4125-98A4-32D1CBBE8BC1}"/>
              </a:ext>
            </a:extLst>
          </p:cNvPr>
          <p:cNvSpPr/>
          <p:nvPr/>
        </p:nvSpPr>
        <p:spPr>
          <a:xfrm>
            <a:off x="3428448" y="3802435"/>
            <a:ext cx="4630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Q: Warm soup?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439DEB8-5BF0-4A06-A4AC-C02DFF287812}"/>
              </a:ext>
            </a:extLst>
          </p:cNvPr>
          <p:cNvSpPr/>
          <p:nvPr/>
        </p:nvSpPr>
        <p:spPr>
          <a:xfrm>
            <a:off x="3552516" y="4885645"/>
            <a:ext cx="1057013" cy="98834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645ABF-D625-E34F-A116-F1EAA9314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066" y="5846788"/>
            <a:ext cx="9428597" cy="84824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D9572B-BAB9-3641-AEDE-8812B2478CB0}"/>
              </a:ext>
            </a:extLst>
          </p:cNvPr>
          <p:cNvSpPr/>
          <p:nvPr/>
        </p:nvSpPr>
        <p:spPr>
          <a:xfrm>
            <a:off x="3344614" y="6084928"/>
            <a:ext cx="736408" cy="27180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33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ippl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Evaluation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769418-85C3-E440-B923-EE941EB4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8" y="852959"/>
            <a:ext cx="3873500" cy="1117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1DF872-8B2C-4C0C-BBAB-1E4F863CC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18" y="852959"/>
            <a:ext cx="2323751" cy="5441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100F31-6344-4947-A399-C3F75735B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59" y="852960"/>
            <a:ext cx="2459101" cy="5441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7A965D-6984-4599-94FF-0A71ECFEF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374" y="852961"/>
            <a:ext cx="2547654" cy="5441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B5BE67-7DD3-41E0-A37A-3F033F1B7F77}"/>
              </a:ext>
            </a:extLst>
          </p:cNvPr>
          <p:cNvSpPr txBox="1"/>
          <p:nvPr/>
        </p:nvSpPr>
        <p:spPr>
          <a:xfrm>
            <a:off x="154828" y="2507542"/>
            <a:ext cx="397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alpha: constant in </a:t>
            </a:r>
            <a:r>
              <a:rPr lang="en-US" altLang="ko-KR" b="1" dirty="0" err="1">
                <a:solidFill>
                  <a:srgbClr val="FF0000"/>
                </a:solidFill>
              </a:rPr>
              <a:t>Dirichelet</a:t>
            </a:r>
            <a:r>
              <a:rPr lang="en-US" altLang="ko-KR" b="1" dirty="0">
                <a:solidFill>
                  <a:srgbClr val="FF0000"/>
                </a:solidFill>
              </a:rPr>
              <a:t> smoothing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(Think as a weight figure for DF)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7B31C3-5D9F-4DDF-8333-EA98EA581649}"/>
              </a:ext>
            </a:extLst>
          </p:cNvPr>
          <p:cNvSpPr txBox="1"/>
          <p:nvPr/>
        </p:nvSpPr>
        <p:spPr>
          <a:xfrm>
            <a:off x="154827" y="3429000"/>
            <a:ext cx="410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beta: weight figure for recipe component</a:t>
            </a:r>
          </a:p>
        </p:txBody>
      </p:sp>
    </p:spTree>
    <p:extLst>
      <p:ext uri="{BB962C8B-B14F-4D97-AF65-F5344CB8AC3E}">
        <p14:creationId xmlns:p14="http://schemas.microsoft.com/office/powerpoint/2010/main" val="289100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ippl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04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614031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Demo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BDB997-9BAC-4977-9C0C-E9E868B4CB68}"/>
              </a:ext>
            </a:extLst>
          </p:cNvPr>
          <p:cNvSpPr/>
          <p:nvPr/>
        </p:nvSpPr>
        <p:spPr>
          <a:xfrm>
            <a:off x="4438342" y="4526930"/>
            <a:ext cx="3631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http://salmon-buck.herokuapp.com/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4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30" cy="74807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74613"/>
            <a:ext cx="12190730" cy="7555351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74110" y="2268220"/>
            <a:ext cx="109677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</a:rPr>
              <a:t>Thank You.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65580" y="3590290"/>
            <a:ext cx="93833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</a:rPr>
              <a:t>This is the end of our presentation.</a:t>
            </a:r>
          </a:p>
          <a:p>
            <a:endParaRPr lang="en-US" altLang="zh-CN" b="0" i="0" dirty="0">
              <a:solidFill>
                <a:schemeClr val="bg1"/>
              </a:solidFill>
              <a:effectLst/>
            </a:endParaRPr>
          </a:p>
          <a:p>
            <a:endParaRPr lang="en-US" altLang="zh-CN" sz="12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zh-CN" altLang="en-US" sz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44848" y="2134926"/>
            <a:ext cx="4370397" cy="3016439"/>
          </a:xfrm>
          <a:prstGeom prst="rect">
            <a:avLst/>
          </a:prstGeom>
          <a:blipFill dpi="0" rotWithShape="1"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6" y="1706638"/>
            <a:ext cx="6177005" cy="3140357"/>
          </a:xfrm>
          <a:prstGeom prst="rect">
            <a:avLst/>
          </a:prstGeom>
          <a:solidFill>
            <a:srgbClr val="2A313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5" dirty="0">
              <a:cs typeface="+mn-ea"/>
              <a:sym typeface="+mn-lt"/>
            </a:endParaRPr>
          </a:p>
        </p:txBody>
      </p:sp>
      <p:sp>
        <p:nvSpPr>
          <p:cNvPr id="5" name="MH_Others_2"/>
          <p:cNvSpPr txBox="1"/>
          <p:nvPr>
            <p:custDataLst>
              <p:tags r:id="rId1"/>
            </p:custDataLst>
          </p:nvPr>
        </p:nvSpPr>
        <p:spPr>
          <a:xfrm>
            <a:off x="356886" y="2597023"/>
            <a:ext cx="5939894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80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7354079" y="1216504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01 Introduction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544851" y="5477228"/>
            <a:ext cx="9646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H_Entry_1">
            <a:extLst>
              <a:ext uri="{FF2B5EF4-FFF2-40B4-BE49-F238E27FC236}">
                <a16:creationId xmlns:a16="http://schemas.microsoft.com/office/drawing/2014/main" id="{945B74FE-9484-4F6A-ACA8-F8086C949BE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354079" y="2383366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02 Algorithm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12" name="MH_Entry_1">
            <a:extLst>
              <a:ext uri="{FF2B5EF4-FFF2-40B4-BE49-F238E27FC236}">
                <a16:creationId xmlns:a16="http://schemas.microsoft.com/office/drawing/2014/main" id="{C9AFDFDF-F055-4AB4-9FBE-B469B14384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54079" y="4318066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04 Demo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sp>
        <p:nvSpPr>
          <p:cNvPr id="14" name="MH_Entry_1">
            <a:extLst>
              <a:ext uri="{FF2B5EF4-FFF2-40B4-BE49-F238E27FC236}">
                <a16:creationId xmlns:a16="http://schemas.microsoft.com/office/drawing/2014/main" id="{9043A139-98BC-4647-8F5C-138030CAF4F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354079" y="3386337"/>
            <a:ext cx="4211356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en-US" altLang="zh-CN" sz="4400" dirty="0">
                <a:solidFill>
                  <a:srgbClr val="404040"/>
                </a:solidFill>
                <a:cs typeface="+mn-ea"/>
                <a:sym typeface="+mn-lt"/>
              </a:rPr>
              <a:t>03 Evaluation</a:t>
            </a:r>
            <a:endParaRPr lang="zh-CN" altLang="en-US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Introduction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161947" y="3523000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Topic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038610" y="3523000"/>
            <a:ext cx="2346390" cy="296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endParaRPr lang="zh-CN" altLang="en-US" sz="132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C70E14-05A0-40C3-86EA-7A828C9054B1}"/>
              </a:ext>
            </a:extLst>
          </p:cNvPr>
          <p:cNvSpPr txBox="1"/>
          <p:nvPr/>
        </p:nvSpPr>
        <p:spPr>
          <a:xfrm>
            <a:off x="5161947" y="3923897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Deve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lopment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108812" y="-259509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Topic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E971F75-76FD-4845-AE20-27CBBD45C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73" y="1822371"/>
            <a:ext cx="2146406" cy="2146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文本框 6">
            <a:extLst>
              <a:ext uri="{FF2B5EF4-FFF2-40B4-BE49-F238E27FC236}">
                <a16:creationId xmlns:a16="http://schemas.microsoft.com/office/drawing/2014/main" id="{02573E4C-FF0A-434F-9479-3A0BF6C4C3C4}"/>
              </a:ext>
            </a:extLst>
          </p:cNvPr>
          <p:cNvSpPr txBox="1"/>
          <p:nvPr/>
        </p:nvSpPr>
        <p:spPr>
          <a:xfrm>
            <a:off x="1381701" y="5062311"/>
            <a:ext cx="942859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Building a system that understands natural language query.</a:t>
            </a: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AutoNum type="arabicPeriod"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Search also by the ingredients.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그래픽 3" descr="사용자">
            <a:extLst>
              <a:ext uri="{FF2B5EF4-FFF2-40B4-BE49-F238E27FC236}">
                <a16:creationId xmlns:a16="http://schemas.microsoft.com/office/drawing/2014/main" id="{A9AF8B43-90E5-49EC-9E76-87BDF0970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5003" y="1703552"/>
            <a:ext cx="2265225" cy="2265225"/>
          </a:xfrm>
          <a:prstGeom prst="rect">
            <a:avLst/>
          </a:prstGeom>
        </p:spPr>
      </p:pic>
      <p:sp>
        <p:nvSpPr>
          <p:cNvPr id="5" name="화살표: 아래로 구부러짐 4">
            <a:extLst>
              <a:ext uri="{FF2B5EF4-FFF2-40B4-BE49-F238E27FC236}">
                <a16:creationId xmlns:a16="http://schemas.microsoft.com/office/drawing/2014/main" id="{8AAD75B1-C4EE-401A-89D4-C872F3E7D2B8}"/>
              </a:ext>
            </a:extLst>
          </p:cNvPr>
          <p:cNvSpPr/>
          <p:nvPr/>
        </p:nvSpPr>
        <p:spPr>
          <a:xfrm>
            <a:off x="4110605" y="1210158"/>
            <a:ext cx="3758267" cy="1224425"/>
          </a:xfrm>
          <a:prstGeom prst="curvedDown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5051AC19-0801-4FBB-845F-B8FD5890457E}"/>
              </a:ext>
            </a:extLst>
          </p:cNvPr>
          <p:cNvSpPr/>
          <p:nvPr/>
        </p:nvSpPr>
        <p:spPr>
          <a:xfrm>
            <a:off x="4110604" y="3356564"/>
            <a:ext cx="3758267" cy="1224425"/>
          </a:xfrm>
          <a:prstGeom prst="curvedDownArrow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72395-2ED6-4148-BC82-13FDEA7EDFEA}"/>
              </a:ext>
            </a:extLst>
          </p:cNvPr>
          <p:cNvSpPr/>
          <p:nvPr/>
        </p:nvSpPr>
        <p:spPr>
          <a:xfrm>
            <a:off x="4583036" y="662717"/>
            <a:ext cx="28133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NL query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035F2-1431-4709-9C1F-033CB4647703}"/>
              </a:ext>
            </a:extLst>
          </p:cNvPr>
          <p:cNvSpPr/>
          <p:nvPr/>
        </p:nvSpPr>
        <p:spPr>
          <a:xfrm>
            <a:off x="4466466" y="3528117"/>
            <a:ext cx="30465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Matching </a:t>
            </a:r>
          </a:p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Dish</a:t>
            </a:r>
          </a:p>
        </p:txBody>
      </p:sp>
      <p:pic>
        <p:nvPicPr>
          <p:cNvPr id="10" name="Picture 2" descr="recipe bookì ëí ì´ë¯¸ì§ ê²ìê²°ê³¼">
            <a:extLst>
              <a:ext uri="{FF2B5EF4-FFF2-40B4-BE49-F238E27FC236}">
                <a16:creationId xmlns:a16="http://schemas.microsoft.com/office/drawing/2014/main" id="{029C0704-269D-C24D-B701-3428638EF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790" y="1619461"/>
            <a:ext cx="1629369" cy="203671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7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493409" y="-166745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Development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66DAB4-E278-4F2E-91A5-28B154234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44" y="1165331"/>
            <a:ext cx="2734481" cy="2940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BAC9D4-206C-49C6-8F8D-F2C43D7F901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207708" y="821602"/>
            <a:ext cx="0" cy="60363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矩形 7">
            <a:extLst>
              <a:ext uri="{FF2B5EF4-FFF2-40B4-BE49-F238E27FC236}">
                <a16:creationId xmlns:a16="http://schemas.microsoft.com/office/drawing/2014/main" id="{35AC2DB1-1047-459E-9821-56599394CA1D}"/>
              </a:ext>
            </a:extLst>
          </p:cNvPr>
          <p:cNvSpPr/>
          <p:nvPr/>
        </p:nvSpPr>
        <p:spPr>
          <a:xfrm>
            <a:off x="797100" y="4104645"/>
            <a:ext cx="479298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Web Environment</a:t>
            </a:r>
            <a:endParaRPr lang="zh-CN" altLang="en-US" sz="4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48BE108B-356E-4DC7-9F14-98B0FEEF3F22}"/>
              </a:ext>
            </a:extLst>
          </p:cNvPr>
          <p:cNvSpPr/>
          <p:nvPr/>
        </p:nvSpPr>
        <p:spPr>
          <a:xfrm>
            <a:off x="7322421" y="4096701"/>
            <a:ext cx="479298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4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Language Processor</a:t>
            </a:r>
            <a:endParaRPr lang="zh-CN" altLang="en-US" sz="4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4C41C3E3-4727-45A7-AD8F-1F0E8A233E9C}"/>
              </a:ext>
            </a:extLst>
          </p:cNvPr>
          <p:cNvSpPr txBox="1"/>
          <p:nvPr/>
        </p:nvSpPr>
        <p:spPr>
          <a:xfrm>
            <a:off x="773484" y="4845249"/>
            <a:ext cx="336939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User-friendly interface</a:t>
            </a:r>
          </a:p>
        </p:txBody>
      </p:sp>
      <p:sp>
        <p:nvSpPr>
          <p:cNvPr id="16" name="文本框 6">
            <a:extLst>
              <a:ext uri="{FF2B5EF4-FFF2-40B4-BE49-F238E27FC236}">
                <a16:creationId xmlns:a16="http://schemas.microsoft.com/office/drawing/2014/main" id="{C4928D22-A987-40EB-A82D-1DC1F14F6D96}"/>
              </a:ext>
            </a:extLst>
          </p:cNvPr>
          <p:cNvSpPr txBox="1"/>
          <p:nvPr/>
        </p:nvSpPr>
        <p:spPr>
          <a:xfrm>
            <a:off x="773483" y="5220112"/>
            <a:ext cx="336939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Takes in user query</a:t>
            </a:r>
          </a:p>
        </p:txBody>
      </p:sp>
      <p:sp>
        <p:nvSpPr>
          <p:cNvPr id="17" name="文本框 6">
            <a:extLst>
              <a:ext uri="{FF2B5EF4-FFF2-40B4-BE49-F238E27FC236}">
                <a16:creationId xmlns:a16="http://schemas.microsoft.com/office/drawing/2014/main" id="{238B0515-CB76-46AF-A21E-F43D8276149F}"/>
              </a:ext>
            </a:extLst>
          </p:cNvPr>
          <p:cNvSpPr txBox="1"/>
          <p:nvPr/>
        </p:nvSpPr>
        <p:spPr>
          <a:xfrm>
            <a:off x="773483" y="5594975"/>
            <a:ext cx="431950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Displays top-matching results</a:t>
            </a:r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7C93E006-413F-403B-A5F0-4AA5CEB7056F}"/>
              </a:ext>
            </a:extLst>
          </p:cNvPr>
          <p:cNvSpPr txBox="1"/>
          <p:nvPr/>
        </p:nvSpPr>
        <p:spPr>
          <a:xfrm>
            <a:off x="7172480" y="4845249"/>
            <a:ext cx="336939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Query Processor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295094B7-D388-4F1F-921C-05B031E6F55F}"/>
              </a:ext>
            </a:extLst>
          </p:cNvPr>
          <p:cNvSpPr txBox="1"/>
          <p:nvPr/>
        </p:nvSpPr>
        <p:spPr>
          <a:xfrm>
            <a:off x="7172479" y="5220112"/>
            <a:ext cx="336939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Language Model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68DD2B-274E-49E3-9726-6AD733A59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025" y="1295379"/>
            <a:ext cx="3285039" cy="24088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文本框 6">
            <a:extLst>
              <a:ext uri="{FF2B5EF4-FFF2-40B4-BE49-F238E27FC236}">
                <a16:creationId xmlns:a16="http://schemas.microsoft.com/office/drawing/2014/main" id="{F118BCDE-D095-4AEE-8AD7-CCEC503B6884}"/>
              </a:ext>
            </a:extLst>
          </p:cNvPr>
          <p:cNvSpPr txBox="1"/>
          <p:nvPr/>
        </p:nvSpPr>
        <p:spPr>
          <a:xfrm>
            <a:off x="7172479" y="5594975"/>
            <a:ext cx="336939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 IR Evaluation System</a:t>
            </a:r>
          </a:p>
        </p:txBody>
      </p:sp>
    </p:spTree>
    <p:extLst>
      <p:ext uri="{BB962C8B-B14F-4D97-AF65-F5344CB8AC3E}">
        <p14:creationId xmlns:p14="http://schemas.microsoft.com/office/powerpoint/2010/main" val="6812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2A31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77362" y="2642105"/>
            <a:ext cx="416472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6000" b="1" dirty="0">
                <a:solidFill>
                  <a:srgbClr val="2A313F"/>
                </a:solidFill>
                <a:ea typeface="微软雅黑" panose="020B0503020204020204" charset="-122"/>
                <a:cs typeface="+mn-ea"/>
                <a:sym typeface="+mn-lt"/>
              </a:rPr>
              <a:t>Algorithms</a:t>
            </a:r>
            <a:endParaRPr lang="zh-CN" altLang="en-US" sz="6000" b="1" dirty="0">
              <a:solidFill>
                <a:srgbClr val="2A313F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7458500" y="3551232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Modeling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FB39-00BF-43EF-8796-17E70B7F1290}"/>
              </a:ext>
            </a:extLst>
          </p:cNvPr>
          <p:cNvSpPr txBox="1"/>
          <p:nvPr/>
        </p:nvSpPr>
        <p:spPr>
          <a:xfrm>
            <a:off x="5277362" y="3551232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Query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D1C1CB4-2DE6-4348-B417-D50034888AF8}"/>
              </a:ext>
            </a:extLst>
          </p:cNvPr>
          <p:cNvSpPr txBox="1"/>
          <p:nvPr/>
        </p:nvSpPr>
        <p:spPr>
          <a:xfrm>
            <a:off x="5277362" y="3954399"/>
            <a:ext cx="23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560" lvl="1" indent="-16256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Matching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20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Query Preprocessing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C13D68-5F87-1243-890C-9E464C9C7AD7}"/>
              </a:ext>
            </a:extLst>
          </p:cNvPr>
          <p:cNvSpPr/>
          <p:nvPr/>
        </p:nvSpPr>
        <p:spPr>
          <a:xfrm>
            <a:off x="471372" y="1007906"/>
            <a:ext cx="2105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Query: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F4B79D-3BE7-1B48-86C6-2617495ADC88}"/>
              </a:ext>
            </a:extLst>
          </p:cNvPr>
          <p:cNvSpPr/>
          <p:nvPr/>
        </p:nvSpPr>
        <p:spPr>
          <a:xfrm>
            <a:off x="8681519" y="1007906"/>
            <a:ext cx="1627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Soup</a:t>
            </a:r>
            <a:endParaRPr lang="ko-KR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6C4B69-83DD-EA49-978C-4DAC02F2BCEF}"/>
              </a:ext>
            </a:extLst>
          </p:cNvPr>
          <p:cNvSpPr/>
          <p:nvPr/>
        </p:nvSpPr>
        <p:spPr>
          <a:xfrm>
            <a:off x="6265152" y="1007906"/>
            <a:ext cx="24163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Chicken</a:t>
            </a:r>
            <a:endParaRPr lang="ko-KR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22371-9272-F04A-ACDF-80C47C21626C}"/>
              </a:ext>
            </a:extLst>
          </p:cNvPr>
          <p:cNvSpPr/>
          <p:nvPr/>
        </p:nvSpPr>
        <p:spPr>
          <a:xfrm>
            <a:off x="2541369" y="971849"/>
            <a:ext cx="1653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Tasty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D7AA12-8C81-3C4C-A979-C1C8F8CC7ED2}"/>
              </a:ext>
            </a:extLst>
          </p:cNvPr>
          <p:cNvSpPr/>
          <p:nvPr/>
        </p:nvSpPr>
        <p:spPr>
          <a:xfrm>
            <a:off x="4195155" y="977812"/>
            <a:ext cx="2154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Boiling</a:t>
            </a:r>
            <a:endParaRPr lang="en-US" altLang="ko-K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B9024-3B23-C44E-BF46-7C9D6AEA7619}"/>
              </a:ext>
            </a:extLst>
          </p:cNvPr>
          <p:cNvSpPr txBox="1"/>
          <p:nvPr/>
        </p:nvSpPr>
        <p:spPr>
          <a:xfrm>
            <a:off x="2613519" y="2828835"/>
            <a:ext cx="1509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Delicious</a:t>
            </a:r>
          </a:p>
          <a:p>
            <a:r>
              <a:rPr kumimoji="1" lang="en-US" altLang="ko-KR" dirty="0"/>
              <a:t>Yummy</a:t>
            </a:r>
          </a:p>
          <a:p>
            <a:r>
              <a:rPr kumimoji="1" lang="en-US" altLang="ko-KR" dirty="0"/>
              <a:t>Appetizing</a:t>
            </a:r>
          </a:p>
          <a:p>
            <a:r>
              <a:rPr kumimoji="1" lang="en-US" altLang="ko-KR" dirty="0"/>
              <a:t>Savory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91E2DA-C319-EC4A-BF7F-7F8C447B9E0D}"/>
              </a:ext>
            </a:extLst>
          </p:cNvPr>
          <p:cNvSpPr txBox="1"/>
          <p:nvPr/>
        </p:nvSpPr>
        <p:spPr>
          <a:xfrm>
            <a:off x="4377005" y="2828834"/>
            <a:ext cx="1509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Hot</a:t>
            </a:r>
          </a:p>
          <a:p>
            <a:r>
              <a:rPr kumimoji="1" lang="en-US" altLang="ko-KR" dirty="0"/>
              <a:t>Warm</a:t>
            </a:r>
          </a:p>
          <a:p>
            <a:r>
              <a:rPr kumimoji="1" lang="en-US" altLang="ko-KR" dirty="0"/>
              <a:t>Sizzling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ED9DCD-D400-0C44-AA0E-0AE011955009}"/>
              </a:ext>
            </a:extLst>
          </p:cNvPr>
          <p:cNvSpPr/>
          <p:nvPr/>
        </p:nvSpPr>
        <p:spPr>
          <a:xfrm>
            <a:off x="222505" y="1992900"/>
            <a:ext cx="26029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NLTK Library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BAA998-6D83-C940-8DA1-C96A09092CAE}"/>
              </a:ext>
            </a:extLst>
          </p:cNvPr>
          <p:cNvSpPr/>
          <p:nvPr/>
        </p:nvSpPr>
        <p:spPr>
          <a:xfrm>
            <a:off x="4253451" y="2844223"/>
            <a:ext cx="971692" cy="584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E78992-5BE6-C045-83D9-378F5A183A97}"/>
              </a:ext>
            </a:extLst>
          </p:cNvPr>
          <p:cNvSpPr/>
          <p:nvPr/>
        </p:nvSpPr>
        <p:spPr>
          <a:xfrm>
            <a:off x="2613519" y="2844223"/>
            <a:ext cx="1139452" cy="584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D543B7EB-9AC3-6F4E-9510-ACD9A3E5C8A4}"/>
              </a:ext>
            </a:extLst>
          </p:cNvPr>
          <p:cNvSpPr/>
          <p:nvPr/>
        </p:nvSpPr>
        <p:spPr>
          <a:xfrm>
            <a:off x="2766473" y="1992900"/>
            <a:ext cx="833543" cy="72127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2CC8ADC4-6E64-3E40-B90A-752424743D63}"/>
              </a:ext>
            </a:extLst>
          </p:cNvPr>
          <p:cNvSpPr/>
          <p:nvPr/>
        </p:nvSpPr>
        <p:spPr>
          <a:xfrm>
            <a:off x="4254439" y="1992899"/>
            <a:ext cx="833543" cy="72127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3913BA-AD4F-EC45-975A-EDCB76660824}"/>
              </a:ext>
            </a:extLst>
          </p:cNvPr>
          <p:cNvSpPr/>
          <p:nvPr/>
        </p:nvSpPr>
        <p:spPr>
          <a:xfrm>
            <a:off x="2401513" y="4616735"/>
            <a:ext cx="27302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Delicious Hot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EA42D72-D4B6-754B-9A24-74C341FBC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91" y="2086178"/>
            <a:ext cx="1825148" cy="19623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왼쪽/오른쪽 화살표[L] 26">
            <a:extLst>
              <a:ext uri="{FF2B5EF4-FFF2-40B4-BE49-F238E27FC236}">
                <a16:creationId xmlns:a16="http://schemas.microsoft.com/office/drawing/2014/main" id="{5A2DC8A1-8710-534A-B361-072D98557B02}"/>
              </a:ext>
            </a:extLst>
          </p:cNvPr>
          <p:cNvSpPr/>
          <p:nvPr/>
        </p:nvSpPr>
        <p:spPr>
          <a:xfrm>
            <a:off x="5749885" y="2739359"/>
            <a:ext cx="1582057" cy="6001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C04393-DF2B-EB42-9270-67542E5F1F67}"/>
              </a:ext>
            </a:extLst>
          </p:cNvPr>
          <p:cNvSpPr/>
          <p:nvPr/>
        </p:nvSpPr>
        <p:spPr>
          <a:xfrm>
            <a:off x="2386999" y="5113266"/>
            <a:ext cx="31976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Delicious Warm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888A78-D01F-8749-8ACA-B59519BAFFFB}"/>
              </a:ext>
            </a:extLst>
          </p:cNvPr>
          <p:cNvSpPr/>
          <p:nvPr/>
        </p:nvSpPr>
        <p:spPr>
          <a:xfrm>
            <a:off x="2401513" y="5580344"/>
            <a:ext cx="24155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Yummy Hot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9A0411-816F-FB4A-A57E-001211E15FA2}"/>
              </a:ext>
            </a:extLst>
          </p:cNvPr>
          <p:cNvSpPr/>
          <p:nvPr/>
        </p:nvSpPr>
        <p:spPr>
          <a:xfrm>
            <a:off x="2401513" y="6039001"/>
            <a:ext cx="28830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Yummy Warm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298DFC-FBDC-4B4F-A130-9EFD8D5163BB}"/>
              </a:ext>
            </a:extLst>
          </p:cNvPr>
          <p:cNvSpPr/>
          <p:nvPr/>
        </p:nvSpPr>
        <p:spPr>
          <a:xfrm>
            <a:off x="5019121" y="4659062"/>
            <a:ext cx="366239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Chicken Soup</a:t>
            </a:r>
            <a:endParaRPr lang="ko-KR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E9570BE-C9D7-F64F-A7C5-6FE46A7FF43F}"/>
              </a:ext>
            </a:extLst>
          </p:cNvPr>
          <p:cNvSpPr/>
          <p:nvPr/>
        </p:nvSpPr>
        <p:spPr>
          <a:xfrm>
            <a:off x="5019121" y="5115773"/>
            <a:ext cx="366239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Chicken Soup</a:t>
            </a:r>
            <a:endParaRPr lang="ko-KR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C36251-0DFE-FF4A-A1D5-5E9B8B152658}"/>
              </a:ext>
            </a:extLst>
          </p:cNvPr>
          <p:cNvSpPr/>
          <p:nvPr/>
        </p:nvSpPr>
        <p:spPr>
          <a:xfrm>
            <a:off x="5019121" y="5580344"/>
            <a:ext cx="366239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Chicken Soup</a:t>
            </a:r>
            <a:endParaRPr lang="ko-KR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8A3446-34D6-DA47-9C67-293FB673FF2A}"/>
              </a:ext>
            </a:extLst>
          </p:cNvPr>
          <p:cNvSpPr/>
          <p:nvPr/>
        </p:nvSpPr>
        <p:spPr>
          <a:xfrm>
            <a:off x="5019121" y="6087632"/>
            <a:ext cx="366239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Chicken Soup</a:t>
            </a:r>
            <a:endParaRPr lang="ko-KR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EEFE82E6-EA1D-7B45-8A06-B5E0E208F221}"/>
              </a:ext>
            </a:extLst>
          </p:cNvPr>
          <p:cNvSpPr/>
          <p:nvPr/>
        </p:nvSpPr>
        <p:spPr>
          <a:xfrm>
            <a:off x="808386" y="4796537"/>
            <a:ext cx="1146629" cy="1567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97B195-456D-994F-BEDF-81B67872BF1A}"/>
              </a:ext>
            </a:extLst>
          </p:cNvPr>
          <p:cNvSpPr txBox="1"/>
          <p:nvPr/>
        </p:nvSpPr>
        <p:spPr>
          <a:xfrm>
            <a:off x="853588" y="5305393"/>
            <a:ext cx="1017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</a:rPr>
              <a:t>result</a:t>
            </a:r>
            <a:endParaRPr kumimoji="1"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文本框 6">
            <a:extLst>
              <a:ext uri="{FF2B5EF4-FFF2-40B4-BE49-F238E27FC236}">
                <a16:creationId xmlns:a16="http://schemas.microsoft.com/office/drawing/2014/main" id="{D3B269D1-7EE0-8347-A414-656CA4EB7C5E}"/>
              </a:ext>
            </a:extLst>
          </p:cNvPr>
          <p:cNvSpPr txBox="1"/>
          <p:nvPr/>
        </p:nvSpPr>
        <p:spPr>
          <a:xfrm>
            <a:off x="2498524" y="4237508"/>
            <a:ext cx="54532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*randomly generates 10 queries</a:t>
            </a:r>
          </a:p>
        </p:txBody>
      </p:sp>
    </p:spTree>
    <p:extLst>
      <p:ext uri="{BB962C8B-B14F-4D97-AF65-F5344CB8AC3E}">
        <p14:creationId xmlns:p14="http://schemas.microsoft.com/office/powerpoint/2010/main" val="15947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Modeling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855295-C5CB-AC48-BB38-CDD9E9464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7" y="1334922"/>
            <a:ext cx="4546600" cy="1244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F159E5E-780A-9E44-B5E5-1B855B6616BF}"/>
              </a:ext>
            </a:extLst>
          </p:cNvPr>
          <p:cNvSpPr/>
          <p:nvPr/>
        </p:nvSpPr>
        <p:spPr>
          <a:xfrm>
            <a:off x="527957" y="688591"/>
            <a:ext cx="40213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Dirichlet Smoothing: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4895A6-D7A8-B84F-A8AC-4CF814E52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3225853"/>
            <a:ext cx="1968500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847B6-249A-E643-8BCE-802B65EE880E}"/>
              </a:ext>
            </a:extLst>
          </p:cNvPr>
          <p:cNvSpPr txBox="1"/>
          <p:nvPr/>
        </p:nvSpPr>
        <p:spPr>
          <a:xfrm>
            <a:off x="673100" y="2783057"/>
            <a:ext cx="85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TF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5AF16D-181E-3A4B-8580-23C6E8025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114" y="3225853"/>
            <a:ext cx="1346200" cy="1955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EB4AF61-712D-874F-9483-D7BB3969D87F}"/>
              </a:ext>
            </a:extLst>
          </p:cNvPr>
          <p:cNvSpPr txBox="1"/>
          <p:nvPr/>
        </p:nvSpPr>
        <p:spPr>
          <a:xfrm>
            <a:off x="3203114" y="2789866"/>
            <a:ext cx="85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DF</a:t>
            </a:r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D9EEC6-B650-E546-92B1-4AC99EAE5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3007" y="1011756"/>
            <a:ext cx="2070100" cy="45847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7F0985-CE63-2944-AB4E-12095E9A6007}"/>
              </a:ext>
            </a:extLst>
          </p:cNvPr>
          <p:cNvSpPr/>
          <p:nvPr/>
        </p:nvSpPr>
        <p:spPr>
          <a:xfrm>
            <a:off x="7117445" y="873257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P(</a:t>
            </a:r>
            <a:r>
              <a:rPr lang="en-US" altLang="ko-K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t|d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文本框 6">
            <a:extLst>
              <a:ext uri="{FF2B5EF4-FFF2-40B4-BE49-F238E27FC236}">
                <a16:creationId xmlns:a16="http://schemas.microsoft.com/office/drawing/2014/main" id="{0E21A6C1-9430-5840-B8DE-505E85C19C35}"/>
              </a:ext>
            </a:extLst>
          </p:cNvPr>
          <p:cNvSpPr txBox="1"/>
          <p:nvPr/>
        </p:nvSpPr>
        <p:spPr>
          <a:xfrm>
            <a:off x="3369380" y="5517215"/>
            <a:ext cx="54532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*a Value defaulted by 0.5 </a:t>
            </a:r>
          </a:p>
        </p:txBody>
      </p:sp>
    </p:spTree>
    <p:extLst>
      <p:ext uri="{BB962C8B-B14F-4D97-AF65-F5344CB8AC3E}">
        <p14:creationId xmlns:p14="http://schemas.microsoft.com/office/powerpoint/2010/main" val="224415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>
            <a:extLst>
              <a:ext uri="{FF2B5EF4-FFF2-40B4-BE49-F238E27FC236}">
                <a16:creationId xmlns:a16="http://schemas.microsoft.com/office/drawing/2014/main" id="{327B0474-B36A-44B9-A4D5-21A04EF107BB}"/>
              </a:ext>
            </a:extLst>
          </p:cNvPr>
          <p:cNvSpPr txBox="1"/>
          <p:nvPr/>
        </p:nvSpPr>
        <p:spPr>
          <a:xfrm>
            <a:off x="1381701" y="-135383"/>
            <a:ext cx="9428597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4400" b="1" dirty="0">
                <a:solidFill>
                  <a:srgbClr val="2A313F"/>
                </a:solidFill>
                <a:latin typeface="微软雅黑" panose="020B0503020204020204" charset="-122"/>
                <a:ea typeface="微软雅黑" panose="020B0503020204020204" charset="-122"/>
              </a:rPr>
              <a:t>Matching</a:t>
            </a:r>
            <a:endParaRPr lang="zh-CN" altLang="en-US" sz="4400" b="1" dirty="0">
              <a:solidFill>
                <a:srgbClr val="2A313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D9EEC6-B650-E546-92B1-4AC99EAE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836" y="991463"/>
            <a:ext cx="2070100" cy="45847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7F0985-CE63-2944-AB4E-12095E9A6007}"/>
              </a:ext>
            </a:extLst>
          </p:cNvPr>
          <p:cNvSpPr/>
          <p:nvPr/>
        </p:nvSpPr>
        <p:spPr>
          <a:xfrm>
            <a:off x="339274" y="852964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P(</a:t>
            </a:r>
            <a:r>
              <a:rPr lang="en-US" altLang="ko-KR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t|d</a:t>
            </a:r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ko-K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F2F999-453D-2346-8944-1AA4B0B08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30" y="4661817"/>
            <a:ext cx="6820122" cy="18286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C546A8-D1ED-6144-82C4-992B4B1C7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061" y="897961"/>
            <a:ext cx="7377346" cy="67487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1ABC05-E8C5-8B46-AEA1-AD2CE5A18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464" y="1717154"/>
            <a:ext cx="5092700" cy="1727200"/>
          </a:xfrm>
          <a:prstGeom prst="rect">
            <a:avLst/>
          </a:prstGeom>
        </p:spPr>
      </p:pic>
      <p:sp>
        <p:nvSpPr>
          <p:cNvPr id="16" name="文本框 6">
            <a:extLst>
              <a:ext uri="{FF2B5EF4-FFF2-40B4-BE49-F238E27FC236}">
                <a16:creationId xmlns:a16="http://schemas.microsoft.com/office/drawing/2014/main" id="{E1C3310C-477A-A548-8307-DE27560DD8DD}"/>
              </a:ext>
            </a:extLst>
          </p:cNvPr>
          <p:cNvSpPr txBox="1"/>
          <p:nvPr/>
        </p:nvSpPr>
        <p:spPr>
          <a:xfrm>
            <a:off x="4941673" y="3588678"/>
            <a:ext cx="545323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- Takes the average of the randomly created 10 queries.</a:t>
            </a:r>
          </a:p>
        </p:txBody>
      </p:sp>
    </p:spTree>
    <p:extLst>
      <p:ext uri="{BB962C8B-B14F-4D97-AF65-F5344CB8AC3E}">
        <p14:creationId xmlns:p14="http://schemas.microsoft.com/office/powerpoint/2010/main" val="386561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>
        <p14:ripple/>
      </p:transition>
    </mc:Choice>
    <mc:Fallback xmlns="">
      <p:transition advClick="0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438"/>
      </a:accent1>
      <a:accent2>
        <a:srgbClr val="5E5E5E"/>
      </a:accent2>
      <a:accent3>
        <a:srgbClr val="8A756C"/>
      </a:accent3>
      <a:accent4>
        <a:srgbClr val="333438"/>
      </a:accent4>
      <a:accent5>
        <a:srgbClr val="5E5E5E"/>
      </a:accent5>
      <a:accent6>
        <a:srgbClr val="8A756C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413</Words>
  <Application>Microsoft Macintosh PowerPoint</Application>
  <PresentationFormat>와이드스크린</PresentationFormat>
  <Paragraphs>123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微软雅黑</vt:lpstr>
      <vt:lpstr>Algerian</vt:lpstr>
      <vt:lpstr>Arial</vt:lpstr>
      <vt:lpstr>Calibri</vt:lpstr>
      <vt:lpstr>Calibri Light</vt:lpstr>
      <vt:lpstr>Impact</vt:lpstr>
      <vt:lpstr>Office 主题</vt:lpstr>
      <vt:lpstr>PPT定制1801380800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양인수</cp:lastModifiedBy>
  <cp:revision>36</cp:revision>
  <dcterms:created xsi:type="dcterms:W3CDTF">2018-02-08T14:35:00Z</dcterms:created>
  <dcterms:modified xsi:type="dcterms:W3CDTF">2019-06-15T05:26:42Z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